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551"/>
    <a:srgbClr val="F4E116"/>
    <a:srgbClr val="242A77"/>
    <a:srgbClr val="E62536"/>
    <a:srgbClr val="4E1545"/>
    <a:srgbClr val="E70C77"/>
    <a:srgbClr val="96157C"/>
    <a:srgbClr val="00A7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22746F-E0B6-4A00-94C8-2CC7075B39CF}" v="2" dt="2024-02-12T10:42:57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6"/>
    <p:restoredTop sz="94643"/>
  </p:normalViewPr>
  <p:slideViewPr>
    <p:cSldViewPr snapToGrid="0" snapToObjects="1">
      <p:cViewPr varScale="1">
        <p:scale>
          <a:sx n="105" d="100"/>
          <a:sy n="105" d="100"/>
        </p:scale>
        <p:origin x="378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04T03:28:47.1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18 512,'0'0'2245,"0"-17"-1668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7T01:38:54.5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18 512,'0'0'2245,"0"-17"-1668</inkml:trace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customXml" Target="../ink/ink2.xm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00C8091-42D3-4A37-A210-CC01AA76DD96}"/>
                  </a:ext>
                </a:extLst>
              </p14:cNvPr>
              <p14:cNvContentPartPr/>
              <p14:nvPr userDrawn="1"/>
            </p14:nvContentPartPr>
            <p14:xfrm>
              <a:off x="2032299" y="839917"/>
              <a:ext cx="360" cy="6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00C8091-42D3-4A37-A210-CC01AA76DD9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3299" y="831277"/>
                <a:ext cx="18000" cy="24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39263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89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44E0150F-9DF8-1B4F-B81D-680BA1D1ED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20626" y="339101"/>
            <a:ext cx="7660323" cy="43968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Text here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C7E02A0-1BBB-4D2B-AF52-599CCB8FA0D6}"/>
              </a:ext>
            </a:extLst>
          </p:cNvPr>
          <p:cNvSpPr/>
          <p:nvPr userDrawn="1"/>
        </p:nvSpPr>
        <p:spPr>
          <a:xfrm>
            <a:off x="7176463" y="4256690"/>
            <a:ext cx="1772045" cy="78196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3018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8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9105B4C-2885-472A-71EA-5AD808C271B5}"/>
                  </a:ext>
                </a:extLst>
              </p14:cNvPr>
              <p14:cNvContentPartPr/>
              <p14:nvPr userDrawn="1"/>
            </p14:nvContentPartPr>
            <p14:xfrm>
              <a:off x="2032299" y="839917"/>
              <a:ext cx="360" cy="68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9105B4C-2885-472A-71EA-5AD808C271B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023299" y="830417"/>
                <a:ext cx="18000" cy="2546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9F9286C8-5C47-2C86-2E82-56D59EB63618}"/>
              </a:ext>
            </a:extLst>
          </p:cNvPr>
          <p:cNvSpPr/>
          <p:nvPr userDrawn="1"/>
        </p:nvSpPr>
        <p:spPr>
          <a:xfrm>
            <a:off x="1" y="0"/>
            <a:ext cx="314960" cy="5143500"/>
          </a:xfrm>
          <a:prstGeom prst="rect">
            <a:avLst/>
          </a:prstGeom>
          <a:gradFill>
            <a:gsLst>
              <a:gs pos="0">
                <a:srgbClr val="E62536"/>
              </a:gs>
              <a:gs pos="16000">
                <a:srgbClr val="242A77"/>
              </a:gs>
              <a:gs pos="28000">
                <a:srgbClr val="F4E116"/>
              </a:gs>
              <a:gs pos="100000">
                <a:srgbClr val="00A55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0CBEC41-0BDF-0EF3-3306-49A906A80B4E}"/>
              </a:ext>
            </a:extLst>
          </p:cNvPr>
          <p:cNvSpPr txBox="1"/>
          <p:nvPr userDrawn="1"/>
        </p:nvSpPr>
        <p:spPr>
          <a:xfrm>
            <a:off x="7378810" y="36965"/>
            <a:ext cx="176519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TEAM 5</a:t>
            </a:r>
            <a:r>
              <a:rPr lang="en-US" sz="1200" b="1" i="0" u="none" strike="noStrike" baseline="30000" dirty="0">
                <a:latin typeface="Verdana" panose="020B0604030504040204" pitchFamily="34" charset="0"/>
                <a:ea typeface="Verdana" panose="020B0604030504040204" pitchFamily="34" charset="0"/>
              </a:rPr>
              <a:t>th</a:t>
            </a:r>
            <a:r>
              <a:rPr lang="en-US" sz="12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 meeting</a:t>
            </a:r>
          </a:p>
          <a:p>
            <a:pPr algn="ctr"/>
            <a:r>
              <a:rPr lang="en-US" sz="1050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Belle Mare, Mauritius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1050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15-18 April 2024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9C5F095-7782-CE6E-F515-BA8D3A8BD1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9679" t="20814" r="11324" b="14095"/>
          <a:stretch/>
        </p:blipFill>
        <p:spPr>
          <a:xfrm>
            <a:off x="6832699" y="36965"/>
            <a:ext cx="546111" cy="637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003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97A1F39D-4A6B-666B-AC92-B1592D405E4D}"/>
              </a:ext>
            </a:extLst>
          </p:cNvPr>
          <p:cNvSpPr txBox="1">
            <a:spLocks/>
          </p:cNvSpPr>
          <p:nvPr/>
        </p:nvSpPr>
        <p:spPr>
          <a:xfrm>
            <a:off x="742935" y="1248186"/>
            <a:ext cx="7907769" cy="1441226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accent2"/>
                </a:solidFill>
              </a:rPr>
              <a:t>ABCDE </a:t>
            </a:r>
          </a:p>
        </p:txBody>
      </p:sp>
      <p:sp>
        <p:nvSpPr>
          <p:cNvPr id="3" name="Text Placeholder 8">
            <a:extLst>
              <a:ext uri="{FF2B5EF4-FFF2-40B4-BE49-F238E27FC236}">
                <a16:creationId xmlns:a16="http://schemas.microsoft.com/office/drawing/2014/main" id="{E9ACD0DC-56D6-D56B-C195-606DF75B2B57}"/>
              </a:ext>
            </a:extLst>
          </p:cNvPr>
          <p:cNvSpPr txBox="1">
            <a:spLocks/>
          </p:cNvSpPr>
          <p:nvPr/>
        </p:nvSpPr>
        <p:spPr>
          <a:xfrm>
            <a:off x="742936" y="2806877"/>
            <a:ext cx="7102462" cy="1843499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</a:rPr>
              <a:t>Ceratitis capitata</a:t>
            </a:r>
            <a:r>
              <a:rPr lang="en-US" sz="2000" baseline="30000" dirty="0">
                <a:solidFill>
                  <a:schemeClr val="accent2"/>
                </a:solidFill>
              </a:rPr>
              <a:t>1</a:t>
            </a:r>
            <a:r>
              <a:rPr lang="en-US" sz="2000" dirty="0">
                <a:solidFill>
                  <a:schemeClr val="accent2"/>
                </a:solidFill>
              </a:rPr>
              <a:t>, Bactrocera zonata</a:t>
            </a:r>
            <a:r>
              <a:rPr lang="en-US" sz="2000" baseline="30000" dirty="0">
                <a:solidFill>
                  <a:schemeClr val="accent2"/>
                </a:solidFill>
              </a:rPr>
              <a:t>2</a:t>
            </a:r>
            <a:r>
              <a:rPr lang="en-US" sz="2000" dirty="0">
                <a:solidFill>
                  <a:schemeClr val="accent2"/>
                </a:solidFill>
              </a:rPr>
              <a:t> and Musca domestica</a:t>
            </a:r>
            <a:r>
              <a:rPr lang="en-US" sz="2000" baseline="30000" dirty="0">
                <a:solidFill>
                  <a:schemeClr val="accent2"/>
                </a:solidFill>
              </a:rPr>
              <a:t>2</a:t>
            </a:r>
          </a:p>
          <a:p>
            <a:r>
              <a:rPr lang="en-US" sz="2000" baseline="30000" dirty="0">
                <a:solidFill>
                  <a:schemeClr val="accent2"/>
                </a:solidFill>
              </a:rPr>
              <a:t>1</a:t>
            </a:r>
            <a:r>
              <a:rPr lang="en-US" sz="2000" dirty="0">
                <a:solidFill>
                  <a:schemeClr val="accent2"/>
                </a:solidFill>
              </a:rPr>
              <a:t>The University… </a:t>
            </a:r>
          </a:p>
          <a:p>
            <a:r>
              <a:rPr lang="en-US" sz="2000" baseline="30000" dirty="0">
                <a:solidFill>
                  <a:schemeClr val="accent2"/>
                </a:solidFill>
              </a:rPr>
              <a:t>2</a:t>
            </a:r>
            <a:r>
              <a:rPr lang="en-US" sz="2000" dirty="0">
                <a:solidFill>
                  <a:schemeClr val="accent2"/>
                </a:solidFill>
              </a:rPr>
              <a:t>Department…</a:t>
            </a:r>
          </a:p>
        </p:txBody>
      </p:sp>
    </p:spTree>
    <p:extLst>
      <p:ext uri="{BB962C8B-B14F-4D97-AF65-F5344CB8AC3E}">
        <p14:creationId xmlns:p14="http://schemas.microsoft.com/office/powerpoint/2010/main" val="1427361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F05DC368-AAA9-46EA-892B-99115B8468BC}"/>
              </a:ext>
            </a:extLst>
          </p:cNvPr>
          <p:cNvSpPr txBox="1">
            <a:spLocks/>
          </p:cNvSpPr>
          <p:nvPr/>
        </p:nvSpPr>
        <p:spPr>
          <a:xfrm>
            <a:off x="935037" y="963877"/>
            <a:ext cx="3179424" cy="401207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accent2"/>
                </a:solidFill>
              </a:rPr>
              <a:t>Disclosure</a:t>
            </a:r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96AB7679-7CF8-43CD-A1A8-433411CD7698}"/>
              </a:ext>
            </a:extLst>
          </p:cNvPr>
          <p:cNvSpPr txBox="1">
            <a:spLocks/>
          </p:cNvSpPr>
          <p:nvPr/>
        </p:nvSpPr>
        <p:spPr>
          <a:xfrm>
            <a:off x="935037" y="1901195"/>
            <a:ext cx="5376985" cy="100448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I advise that the following presentation is subject to </a:t>
            </a:r>
            <a:r>
              <a:rPr lang="en-US" sz="1600" b="1" dirty="0"/>
              <a:t>no</a:t>
            </a:r>
            <a:r>
              <a:rPr lang="en-US" sz="1600" dirty="0"/>
              <a:t> conflicts of interest and have </a:t>
            </a:r>
            <a:r>
              <a:rPr lang="en-US" sz="1600" b="1" dirty="0"/>
              <a:t>nothing</a:t>
            </a:r>
            <a:r>
              <a:rPr lang="en-US" sz="1600" dirty="0"/>
              <a:t> to disclose.</a:t>
            </a:r>
          </a:p>
        </p:txBody>
      </p:sp>
    </p:spTree>
    <p:extLst>
      <p:ext uri="{BB962C8B-B14F-4D97-AF65-F5344CB8AC3E}">
        <p14:creationId xmlns:p14="http://schemas.microsoft.com/office/powerpoint/2010/main" val="3995931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B8B51697-B355-4201-B9F6-490D848A57C7}"/>
              </a:ext>
            </a:extLst>
          </p:cNvPr>
          <p:cNvSpPr txBox="1">
            <a:spLocks/>
          </p:cNvSpPr>
          <p:nvPr/>
        </p:nvSpPr>
        <p:spPr>
          <a:xfrm>
            <a:off x="935038" y="2118356"/>
            <a:ext cx="5448008" cy="2090939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The research/information included in this presentation is subject to:</a:t>
            </a:r>
          </a:p>
          <a:p>
            <a:endParaRPr lang="en-US" sz="1600" dirty="0"/>
          </a:p>
          <a:p>
            <a:pPr marL="285750" indent="-285750"/>
            <a:r>
              <a:rPr lang="en-US" sz="1600" dirty="0">
                <a:solidFill>
                  <a:srgbClr val="FF0000"/>
                </a:solidFill>
              </a:rPr>
              <a:t>Insert possible conflict of interests</a:t>
            </a:r>
          </a:p>
          <a:p>
            <a:pPr marL="285750" indent="-285750"/>
            <a:r>
              <a:rPr lang="en-US" sz="1600" dirty="0">
                <a:solidFill>
                  <a:srgbClr val="FF0000"/>
                </a:solidFill>
              </a:rPr>
              <a:t>Insert funding sources</a:t>
            </a:r>
          </a:p>
          <a:p>
            <a:pPr marL="285750" indent="-285750"/>
            <a:r>
              <a:rPr lang="en-US" sz="1600" dirty="0">
                <a:solidFill>
                  <a:srgbClr val="FF0000"/>
                </a:solidFill>
              </a:rPr>
              <a:t>Insert ethics approvals</a:t>
            </a: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FDE70C1E-B6A5-4E7C-87B6-651B8EB907A1}"/>
              </a:ext>
            </a:extLst>
          </p:cNvPr>
          <p:cNvSpPr txBox="1">
            <a:spLocks/>
          </p:cNvSpPr>
          <p:nvPr/>
        </p:nvSpPr>
        <p:spPr>
          <a:xfrm>
            <a:off x="935037" y="963877"/>
            <a:ext cx="3179424" cy="401207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accent2"/>
                </a:solidFill>
              </a:rPr>
              <a:t>Disclosure</a:t>
            </a:r>
          </a:p>
        </p:txBody>
      </p:sp>
    </p:spTree>
    <p:extLst>
      <p:ext uri="{BB962C8B-B14F-4D97-AF65-F5344CB8AC3E}">
        <p14:creationId xmlns:p14="http://schemas.microsoft.com/office/powerpoint/2010/main" val="3299231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3067171-4C4C-C3E3-8B9B-292FFF85C59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434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SFFEI">
      <a:dk1>
        <a:srgbClr val="013864"/>
      </a:dk1>
      <a:lt1>
        <a:sysClr val="window" lastClr="FFFFFF"/>
      </a:lt1>
      <a:dk2>
        <a:srgbClr val="283494"/>
      </a:dk2>
      <a:lt2>
        <a:srgbClr val="E7E6E6"/>
      </a:lt2>
      <a:accent1>
        <a:srgbClr val="FFD662"/>
      </a:accent1>
      <a:accent2>
        <a:srgbClr val="283494"/>
      </a:accent2>
      <a:accent3>
        <a:srgbClr val="283494"/>
      </a:accent3>
      <a:accent4>
        <a:srgbClr val="D8D8D8"/>
      </a:accent4>
      <a:accent5>
        <a:srgbClr val="A5A5A5"/>
      </a:accent5>
      <a:accent6>
        <a:srgbClr val="7F7F7F"/>
      </a:accent6>
      <a:hlink>
        <a:srgbClr val="65D7FF"/>
      </a:hlink>
      <a:folHlink>
        <a:srgbClr val="65D7FF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b52c9b-ab33-4221-8af9-54f8f2b86a80" xsi:nil="true"/>
    <lcf76f155ced4ddcb4097134ff3c332f xmlns="6911e96c-4cc4-42d5-8e43-f93924cf6a0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DB0B76CE105D459F58063C0D0B3831" ma:contentTypeVersion="16" ma:contentTypeDescription="Create a new document." ma:contentTypeScope="" ma:versionID="e2b445427de7fdc952c105e35286659b">
  <xsd:schema xmlns:xsd="http://www.w3.org/2001/XMLSchema" xmlns:xs="http://www.w3.org/2001/XMLSchema" xmlns:p="http://schemas.microsoft.com/office/2006/metadata/properties" xmlns:ns2="6911e96c-4cc4-42d5-8e43-f93924cf6a05" xmlns:ns3="9c8a2b7b-0bee-4c48-b0a6-23db8982d3bc" xmlns:ns4="cab52c9b-ab33-4221-8af9-54f8f2b86a80" targetNamespace="http://schemas.microsoft.com/office/2006/metadata/properties" ma:root="true" ma:fieldsID="97f37c8f8b798b54af2a8e7107b543b3" ns2:_="" ns3:_="" ns4:_="">
    <xsd:import namespace="6911e96c-4cc4-42d5-8e43-f93924cf6a05"/>
    <xsd:import namespace="9c8a2b7b-0bee-4c48-b0a6-23db8982d3bc"/>
    <xsd:import namespace="cab52c9b-ab33-4221-8af9-54f8f2b86a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11e96c-4cc4-42d5-8e43-f93924cf6a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f635817-86d4-483c-865d-47556d3f42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8a2b7b-0bee-4c48-b0a6-23db8982d3b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b52c9b-ab33-4221-8af9-54f8f2b86a80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1b321a2a-d050-4ca1-b64d-75ec18c39cb6}" ma:internalName="TaxCatchAll" ma:showField="CatchAllData" ma:web="cab52c9b-ab33-4221-8af9-54f8f2b86a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D66971-6487-4879-A23B-AD7099FF6EDA}">
  <ds:schemaRefs>
    <ds:schemaRef ds:uri="6911e96c-4cc4-42d5-8e43-f93924cf6a05"/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cab52c9b-ab33-4221-8af9-54f8f2b86a80"/>
    <ds:schemaRef ds:uri="http://schemas.microsoft.com/office/infopath/2007/PartnerControls"/>
    <ds:schemaRef ds:uri="http://schemas.openxmlformats.org/package/2006/metadata/core-properties"/>
    <ds:schemaRef ds:uri="9c8a2b7b-0bee-4c48-b0a6-23db8982d3bc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F983345-8271-4049-9183-BD160EECD3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888683-54EB-4298-9373-52BCEFC57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11e96c-4cc4-42d5-8e43-f93924cf6a05"/>
    <ds:schemaRef ds:uri="9c8a2b7b-0bee-4c48-b0a6-23db8982d3bc"/>
    <ds:schemaRef ds:uri="cab52c9b-ab33-4221-8af9-54f8f2b86a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467</TotalTime>
  <Words>58</Words>
  <Application>Microsoft Office PowerPoint</Application>
  <PresentationFormat>On-screen Show (16:9)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Clark</dc:creator>
  <cp:lastModifiedBy>Khaleel Patel</cp:lastModifiedBy>
  <cp:revision>17</cp:revision>
  <dcterms:created xsi:type="dcterms:W3CDTF">2018-10-15T21:06:22Z</dcterms:created>
  <dcterms:modified xsi:type="dcterms:W3CDTF">2024-02-12T11:09:13Z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0x01010004DB0B76CE105D459F58063C0D0B3831</vt:lpwstr>
  </property>
  <property fmtid="{D5CDD505-2E9C-101B-9397-08002B2CF9AE}" pid="3" name="MediaServiceImageTags">
    <vt:lpwstr/>
  </property>
</Properties>
</file>